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x="10693400" cy="15113000"/>
  <p:notesSz cx="6858000" cy="9144000"/>
  <p:embeddedFontLst>
    <p:embeddedFont>
      <p:font typeface="Arimo Bold" charset="1" panose="020B0704020202020204"/>
      <p:regular r:id="rId19"/>
    </p:embeddedFont>
    <p:embeddedFont>
      <p:font typeface="Open Sans Bold" charset="1" panose="020B0806030504020204"/>
      <p:regular r:id="rId20"/>
    </p:embeddedFont>
    <p:embeddedFont>
      <p:font typeface="Open Sans" charset="1" panose="020B0606030504020204"/>
      <p:regular r:id="rId21"/>
    </p:embeddedFont>
    <p:embeddedFont>
      <p:font typeface="League Spartan" charset="1" panose="00000800000000000000"/>
      <p:regular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9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https://github.com/math20122004" TargetMode="External" Type="http://schemas.openxmlformats.org/officeDocument/2006/relationships/hyperlink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gradFill rotWithShape="true">
          <a:gsLst>
            <a:gs pos="0">
              <a:srgbClr val="000000">
                <a:alpha val="100000"/>
              </a:srgbClr>
            </a:gs>
            <a:gs pos="100000">
              <a:srgbClr val="C89116">
                <a:alpha val="100000"/>
              </a:srgbClr>
            </a:gs>
          </a:gsLst>
          <a:lin ang="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0692000" cy="15120000"/>
            <a:chOff x="0" y="0"/>
            <a:chExt cx="812800" cy="11494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1149414"/>
            </a:xfrm>
            <a:custGeom>
              <a:avLst/>
              <a:gdLst/>
              <a:ahLst/>
              <a:cxnLst/>
              <a:rect r="r" b="b" t="t" l="l"/>
              <a:pathLst>
                <a:path h="1149414" w="812800">
                  <a:moveTo>
                    <a:pt x="0" y="0"/>
                  </a:moveTo>
                  <a:lnTo>
                    <a:pt x="812800" y="0"/>
                  </a:lnTo>
                  <a:lnTo>
                    <a:pt x="812800" y="1149414"/>
                  </a:lnTo>
                  <a:lnTo>
                    <a:pt x="0" y="1149414"/>
                  </a:lnTo>
                  <a:close/>
                </a:path>
              </a:pathLst>
            </a:custGeom>
            <a:blipFill>
              <a:blip r:embed="rId2"/>
              <a:stretch>
                <a:fillRect l="0" t="-582" r="0" b="-5555"/>
              </a:stretch>
            </a:blipFill>
          </p:spPr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198782" y="392925"/>
            <a:ext cx="4294436" cy="53047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559"/>
              </a:lnSpc>
            </a:pPr>
            <a:r>
              <a:rPr lang="en-US" sz="30399" b="true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04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069200" y="8329570"/>
            <a:ext cx="8553600" cy="208030"/>
            <a:chOff x="0" y="0"/>
            <a:chExt cx="2167467" cy="5271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167467" cy="52714"/>
            </a:xfrm>
            <a:custGeom>
              <a:avLst/>
              <a:gdLst/>
              <a:ahLst/>
              <a:cxnLst/>
              <a:rect r="r" b="b" t="t" l="l"/>
              <a:pathLst>
                <a:path h="52714" w="2167467">
                  <a:moveTo>
                    <a:pt x="0" y="0"/>
                  </a:moveTo>
                  <a:lnTo>
                    <a:pt x="2167467" y="0"/>
                  </a:lnTo>
                  <a:lnTo>
                    <a:pt x="2167467" y="52714"/>
                  </a:lnTo>
                  <a:lnTo>
                    <a:pt x="0" y="52714"/>
                  </a:lnTo>
                  <a:close/>
                </a:path>
              </a:pathLst>
            </a:custGeom>
            <a:gradFill rotWithShape="true">
              <a:gsLst>
                <a:gs pos="0">
                  <a:srgbClr val="574420">
                    <a:alpha val="100000"/>
                  </a:srgbClr>
                </a:gs>
                <a:gs pos="100000">
                  <a:srgbClr val="B28936">
                    <a:alpha val="100000"/>
                  </a:srgbClr>
                </a:gs>
              </a:gsLst>
              <a:lin ang="0"/>
            </a:gradFill>
            <a:ln w="571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2167467" cy="1003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0" y="5657050"/>
            <a:ext cx="10692000" cy="2503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80"/>
              </a:lnSpc>
              <a:spcBef>
                <a:spcPct val="0"/>
              </a:spcBef>
            </a:pPr>
            <a:r>
              <a:rPr lang="en-US" b="true" sz="72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 Capí</a:t>
            </a:r>
            <a:r>
              <a:rPr lang="en-US" b="true" sz="72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tulo IV – A Tábua das Funções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662879" y="10411975"/>
            <a:ext cx="1366242" cy="2321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039"/>
              </a:lnSpc>
              <a:spcBef>
                <a:spcPct val="0"/>
              </a:spcBef>
            </a:pPr>
            <a:r>
              <a:rPr lang="en-US" b="true" sz="135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🜄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69200" y="8632850"/>
            <a:ext cx="8553600" cy="1384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Enc</a:t>
            </a:r>
            <a:r>
              <a:rPr lang="en-US" sz="39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antamentos reutilizáveis que tornam o aprendiz mais sábio.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16237" y="0"/>
            <a:ext cx="505926" cy="1615254"/>
            <a:chOff x="0" y="0"/>
            <a:chExt cx="128201" cy="40930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8201" cy="409303"/>
            </a:xfrm>
            <a:custGeom>
              <a:avLst/>
              <a:gdLst/>
              <a:ahLst/>
              <a:cxnLst/>
              <a:rect r="r" b="b" t="t" l="l"/>
              <a:pathLst>
                <a:path h="409303" w="128201">
                  <a:moveTo>
                    <a:pt x="0" y="0"/>
                  </a:moveTo>
                  <a:lnTo>
                    <a:pt x="128201" y="0"/>
                  </a:lnTo>
                  <a:lnTo>
                    <a:pt x="128201" y="409303"/>
                  </a:lnTo>
                  <a:lnTo>
                    <a:pt x="0" y="409303"/>
                  </a:lnTo>
                  <a:close/>
                </a:path>
              </a:pathLst>
            </a:custGeom>
            <a:gradFill rotWithShape="true">
              <a:gsLst>
                <a:gs pos="0">
                  <a:srgbClr val="574420">
                    <a:alpha val="100000"/>
                  </a:srgbClr>
                </a:gs>
                <a:gs pos="100000">
                  <a:srgbClr val="B28936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28201" cy="4569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69200" y="4720535"/>
            <a:ext cx="8553600" cy="2802852"/>
          </a:xfrm>
          <a:custGeom>
            <a:avLst/>
            <a:gdLst/>
            <a:ahLst/>
            <a:cxnLst/>
            <a:rect r="r" b="b" t="t" l="l"/>
            <a:pathLst>
              <a:path h="2802852" w="8553600">
                <a:moveTo>
                  <a:pt x="0" y="0"/>
                </a:moveTo>
                <a:lnTo>
                  <a:pt x="8553600" y="0"/>
                </a:lnTo>
                <a:lnTo>
                  <a:pt x="8553600" y="2802853"/>
                </a:lnTo>
                <a:lnTo>
                  <a:pt x="0" y="280285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3120" t="-70072" r="-9609" b="-56058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69200" y="7596000"/>
            <a:ext cx="8553600" cy="2219833"/>
          </a:xfrm>
          <a:custGeom>
            <a:avLst/>
            <a:gdLst/>
            <a:ahLst/>
            <a:cxnLst/>
            <a:rect r="r" b="b" t="t" l="l"/>
            <a:pathLst>
              <a:path h="2219833" w="8553600">
                <a:moveTo>
                  <a:pt x="0" y="0"/>
                </a:moveTo>
                <a:lnTo>
                  <a:pt x="8553600" y="0"/>
                </a:lnTo>
                <a:lnTo>
                  <a:pt x="8553600" y="2219833"/>
                </a:lnTo>
                <a:lnTo>
                  <a:pt x="0" y="221983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3855" t="-107835" r="-10798" b="-8216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573557" y="794199"/>
            <a:ext cx="6558707" cy="821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19"/>
              </a:lnSpc>
              <a:spcBef>
                <a:spcPct val="0"/>
              </a:spcBef>
            </a:pPr>
            <a:r>
              <a:rPr lang="en-US" sz="480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A</a:t>
            </a:r>
            <a:r>
              <a:rPr lang="en-US" sz="480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 Tábua das Funções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69200" y="2125716"/>
            <a:ext cx="8553600" cy="2223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Funçõ</a:t>
            </a:r>
            <a:r>
              <a:rPr lang="en-US" sz="32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es permitem que você organize e reutilize códigos. É como guardar um feitiço no pergaminho para usá-lo sempre que precisar.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172020" y="14534602"/>
            <a:ext cx="347960" cy="396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b="true" sz="2399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11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69200" y="8329570"/>
            <a:ext cx="8553600" cy="208030"/>
            <a:chOff x="0" y="0"/>
            <a:chExt cx="2167467" cy="527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167467" cy="52714"/>
            </a:xfrm>
            <a:custGeom>
              <a:avLst/>
              <a:gdLst/>
              <a:ahLst/>
              <a:cxnLst/>
              <a:rect r="r" b="b" t="t" l="l"/>
              <a:pathLst>
                <a:path h="52714" w="2167467">
                  <a:moveTo>
                    <a:pt x="0" y="0"/>
                  </a:moveTo>
                  <a:lnTo>
                    <a:pt x="2167467" y="0"/>
                  </a:lnTo>
                  <a:lnTo>
                    <a:pt x="2167467" y="52714"/>
                  </a:lnTo>
                  <a:lnTo>
                    <a:pt x="0" y="52714"/>
                  </a:lnTo>
                  <a:close/>
                </a:path>
              </a:pathLst>
            </a:custGeom>
            <a:gradFill rotWithShape="true">
              <a:gsLst>
                <a:gs pos="0">
                  <a:srgbClr val="574420">
                    <a:alpha val="100000"/>
                  </a:srgbClr>
                </a:gs>
                <a:gs pos="100000">
                  <a:srgbClr val="B28936">
                    <a:alpha val="100000"/>
                  </a:srgbClr>
                </a:gs>
              </a:gsLst>
              <a:lin ang="0"/>
            </a:gradFill>
            <a:ln w="571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2167467" cy="1003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0" y="6951915"/>
            <a:ext cx="10692000" cy="12268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80"/>
              </a:lnSpc>
              <a:spcBef>
                <a:spcPct val="0"/>
              </a:spcBef>
            </a:pPr>
            <a:r>
              <a:rPr lang="en-US" b="true" sz="72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AGRADECIMENTOS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393264" y="7560000"/>
            <a:ext cx="3905472" cy="3905472"/>
          </a:xfrm>
          <a:custGeom>
            <a:avLst/>
            <a:gdLst/>
            <a:ahLst/>
            <a:cxnLst/>
            <a:rect r="r" b="b" t="t" l="l"/>
            <a:pathLst>
              <a:path h="3905472" w="3905472">
                <a:moveTo>
                  <a:pt x="0" y="0"/>
                </a:moveTo>
                <a:lnTo>
                  <a:pt x="3905472" y="0"/>
                </a:lnTo>
                <a:lnTo>
                  <a:pt x="3905472" y="3905472"/>
                </a:lnTo>
                <a:lnTo>
                  <a:pt x="0" y="390547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0" y="3742146"/>
            <a:ext cx="10692000" cy="2223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E-book criado exclusivamente por IA, </a:t>
            </a:r>
            <a:r>
              <a:rPr lang="en-US" sz="3200" b="true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sem validação humano.</a:t>
            </a:r>
          </a:p>
          <a:p>
            <a:pPr algn="ctr">
              <a:lnSpc>
                <a:spcPts val="4480"/>
              </a:lnSpc>
            </a:pPr>
          </a:p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Criado para fins didáticos.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2079967" y="11785104"/>
            <a:ext cx="6532066" cy="5378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80"/>
              </a:lnSpc>
              <a:spcBef>
                <a:spcPct val="0"/>
              </a:spcBef>
            </a:pPr>
            <a:r>
              <a:rPr lang="en-US" sz="3200" u="sng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  <a:hlinkClick r:id="rId3" tooltip="https://github.com/math20122004"/>
              </a:rPr>
              <a:t>https://github.com/math20122004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198782" y="392925"/>
            <a:ext cx="4294436" cy="53047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559"/>
              </a:lnSpc>
            </a:pPr>
            <a:r>
              <a:rPr lang="en-US" sz="30399" b="true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01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069200" y="8329570"/>
            <a:ext cx="8553600" cy="208030"/>
            <a:chOff x="0" y="0"/>
            <a:chExt cx="2167467" cy="5271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167467" cy="52714"/>
            </a:xfrm>
            <a:custGeom>
              <a:avLst/>
              <a:gdLst/>
              <a:ahLst/>
              <a:cxnLst/>
              <a:rect r="r" b="b" t="t" l="l"/>
              <a:pathLst>
                <a:path h="52714" w="2167467">
                  <a:moveTo>
                    <a:pt x="0" y="0"/>
                  </a:moveTo>
                  <a:lnTo>
                    <a:pt x="2167467" y="0"/>
                  </a:lnTo>
                  <a:lnTo>
                    <a:pt x="2167467" y="52714"/>
                  </a:lnTo>
                  <a:lnTo>
                    <a:pt x="0" y="52714"/>
                  </a:lnTo>
                  <a:close/>
                </a:path>
              </a:pathLst>
            </a:custGeom>
            <a:gradFill rotWithShape="true">
              <a:gsLst>
                <a:gs pos="0">
                  <a:srgbClr val="574420">
                    <a:alpha val="100000"/>
                  </a:srgbClr>
                </a:gs>
                <a:gs pos="100000">
                  <a:srgbClr val="B28936">
                    <a:alpha val="100000"/>
                  </a:srgbClr>
                </a:gs>
              </a:gsLst>
              <a:lin ang="0"/>
            </a:gradFill>
            <a:ln w="571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2167467" cy="1003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0" y="5657050"/>
            <a:ext cx="10692000" cy="2503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80"/>
              </a:lnSpc>
              <a:spcBef>
                <a:spcPct val="0"/>
              </a:spcBef>
            </a:pPr>
            <a:r>
              <a:rPr lang="en-US" b="true" sz="72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Capí</a:t>
            </a:r>
            <a:r>
              <a:rPr lang="en-US" b="true" sz="72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tulo I – O Despertar do Void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662879" y="10987975"/>
            <a:ext cx="1366242" cy="2321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039"/>
              </a:lnSpc>
              <a:spcBef>
                <a:spcPct val="0"/>
              </a:spcBef>
            </a:pPr>
            <a:r>
              <a:rPr lang="en-US" b="true" sz="135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🜃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69200" y="8632850"/>
            <a:ext cx="8553600" cy="2089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Quando o aprendiz encontra a essência do nada, o caminho do código começa a se revelar.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16237" y="0"/>
            <a:ext cx="505926" cy="1615254"/>
            <a:chOff x="0" y="0"/>
            <a:chExt cx="128201" cy="40930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8201" cy="409303"/>
            </a:xfrm>
            <a:custGeom>
              <a:avLst/>
              <a:gdLst/>
              <a:ahLst/>
              <a:cxnLst/>
              <a:rect r="r" b="b" t="t" l="l"/>
              <a:pathLst>
                <a:path h="409303" w="128201">
                  <a:moveTo>
                    <a:pt x="0" y="0"/>
                  </a:moveTo>
                  <a:lnTo>
                    <a:pt x="128201" y="0"/>
                  </a:lnTo>
                  <a:lnTo>
                    <a:pt x="128201" y="409303"/>
                  </a:lnTo>
                  <a:lnTo>
                    <a:pt x="0" y="409303"/>
                  </a:lnTo>
                  <a:close/>
                </a:path>
              </a:pathLst>
            </a:custGeom>
            <a:gradFill rotWithShape="true">
              <a:gsLst>
                <a:gs pos="0">
                  <a:srgbClr val="574420">
                    <a:alpha val="100000"/>
                  </a:srgbClr>
                </a:gs>
                <a:gs pos="100000">
                  <a:srgbClr val="B28936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28201" cy="4569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69200" y="4740986"/>
            <a:ext cx="8553600" cy="3858964"/>
          </a:xfrm>
          <a:custGeom>
            <a:avLst/>
            <a:gdLst/>
            <a:ahLst/>
            <a:cxnLst/>
            <a:rect r="r" b="b" t="t" l="l"/>
            <a:pathLst>
              <a:path h="3858964" w="8553600">
                <a:moveTo>
                  <a:pt x="0" y="0"/>
                </a:moveTo>
                <a:lnTo>
                  <a:pt x="8553600" y="0"/>
                </a:lnTo>
                <a:lnTo>
                  <a:pt x="8553600" y="3858964"/>
                </a:lnTo>
                <a:lnTo>
                  <a:pt x="0" y="385896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3789" t="-33785" r="-12852" b="-35693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581106" y="794199"/>
            <a:ext cx="6399609" cy="821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19"/>
              </a:lnSpc>
              <a:spcBef>
                <a:spcPct val="0"/>
              </a:spcBef>
            </a:pPr>
            <a:r>
              <a:rPr lang="en-US" sz="480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O Despertar do Void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69200" y="2125716"/>
            <a:ext cx="8553600" cy="2223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Em Dart, void representa o vazio, ou seja, uma função que não retorna nenhum valor. É como um feitiço que só causa um efeito, sem trazer algo de volta.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5172020" y="14534602"/>
            <a:ext cx="347960" cy="396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b="true" sz="2399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03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198782" y="392925"/>
            <a:ext cx="4294436" cy="53047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559"/>
              </a:lnSpc>
            </a:pPr>
            <a:r>
              <a:rPr lang="en-US" sz="30399" b="true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02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069200" y="8329570"/>
            <a:ext cx="8553600" cy="208030"/>
            <a:chOff x="0" y="0"/>
            <a:chExt cx="2167467" cy="5271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167467" cy="52714"/>
            </a:xfrm>
            <a:custGeom>
              <a:avLst/>
              <a:gdLst/>
              <a:ahLst/>
              <a:cxnLst/>
              <a:rect r="r" b="b" t="t" l="l"/>
              <a:pathLst>
                <a:path h="52714" w="2167467">
                  <a:moveTo>
                    <a:pt x="0" y="0"/>
                  </a:moveTo>
                  <a:lnTo>
                    <a:pt x="2167467" y="0"/>
                  </a:lnTo>
                  <a:lnTo>
                    <a:pt x="2167467" y="52714"/>
                  </a:lnTo>
                  <a:lnTo>
                    <a:pt x="0" y="52714"/>
                  </a:lnTo>
                  <a:close/>
                </a:path>
              </a:pathLst>
            </a:custGeom>
            <a:gradFill rotWithShape="true">
              <a:gsLst>
                <a:gs pos="0">
                  <a:srgbClr val="574420">
                    <a:alpha val="100000"/>
                  </a:srgbClr>
                </a:gs>
                <a:gs pos="100000">
                  <a:srgbClr val="B28936">
                    <a:alpha val="100000"/>
                  </a:srgbClr>
                </a:gs>
              </a:gsLst>
              <a:lin ang="0"/>
            </a:gradFill>
            <a:ln w="571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2167467" cy="1003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069200" y="5657050"/>
            <a:ext cx="8553600" cy="2503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80"/>
              </a:lnSpc>
              <a:spcBef>
                <a:spcPct val="0"/>
              </a:spcBef>
            </a:pPr>
            <a:r>
              <a:rPr lang="en-US" b="true" sz="72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Capí</a:t>
            </a:r>
            <a:r>
              <a:rPr lang="en-US" b="true" sz="72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tulo II – Feitiços de Sintaxe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662879" y="10987975"/>
            <a:ext cx="1366242" cy="2321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039"/>
              </a:lnSpc>
              <a:spcBef>
                <a:spcPct val="0"/>
              </a:spcBef>
            </a:pPr>
            <a:r>
              <a:rPr lang="en-US" b="true" sz="135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🜁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69200" y="8632850"/>
            <a:ext cx="8553600" cy="1384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P</a:t>
            </a:r>
            <a:r>
              <a:rPr lang="en-US" sz="39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alavras mágicas e invocações que transformam ideias em estrutura.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16237" y="0"/>
            <a:ext cx="505926" cy="1615254"/>
            <a:chOff x="0" y="0"/>
            <a:chExt cx="128201" cy="40930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8201" cy="409303"/>
            </a:xfrm>
            <a:custGeom>
              <a:avLst/>
              <a:gdLst/>
              <a:ahLst/>
              <a:cxnLst/>
              <a:rect r="r" b="b" t="t" l="l"/>
              <a:pathLst>
                <a:path h="409303" w="128201">
                  <a:moveTo>
                    <a:pt x="0" y="0"/>
                  </a:moveTo>
                  <a:lnTo>
                    <a:pt x="128201" y="0"/>
                  </a:lnTo>
                  <a:lnTo>
                    <a:pt x="128201" y="409303"/>
                  </a:lnTo>
                  <a:lnTo>
                    <a:pt x="0" y="409303"/>
                  </a:lnTo>
                  <a:close/>
                </a:path>
              </a:pathLst>
            </a:custGeom>
            <a:gradFill rotWithShape="true">
              <a:gsLst>
                <a:gs pos="0">
                  <a:srgbClr val="574420">
                    <a:alpha val="100000"/>
                  </a:srgbClr>
                </a:gs>
                <a:gs pos="100000">
                  <a:srgbClr val="B28936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28201" cy="4569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69200" y="5856661"/>
            <a:ext cx="8553600" cy="4076255"/>
          </a:xfrm>
          <a:custGeom>
            <a:avLst/>
            <a:gdLst/>
            <a:ahLst/>
            <a:cxnLst/>
            <a:rect r="r" b="b" t="t" l="l"/>
            <a:pathLst>
              <a:path h="4076255" w="8553600">
                <a:moveTo>
                  <a:pt x="0" y="0"/>
                </a:moveTo>
                <a:lnTo>
                  <a:pt x="8553600" y="0"/>
                </a:lnTo>
                <a:lnTo>
                  <a:pt x="8553600" y="4076255"/>
                </a:lnTo>
                <a:lnTo>
                  <a:pt x="0" y="40762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3977" t="-30958" r="-13828" b="-30958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582353" y="794199"/>
            <a:ext cx="5821114" cy="821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19"/>
              </a:lnSpc>
              <a:spcBef>
                <a:spcPct val="0"/>
              </a:spcBef>
            </a:pPr>
            <a:r>
              <a:rPr lang="en-US" sz="480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F</a:t>
            </a:r>
            <a:r>
              <a:rPr lang="en-US" sz="480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eitiços de Sintaxe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69200" y="2125716"/>
            <a:ext cx="8553600" cy="3347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</a:t>
            </a:r>
            <a:r>
              <a:rPr lang="en-US" sz="32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 programação, variáveis são como caixas nomeadas para guardar informações. Em Dart, você declara uma variável especificando o tipo de dado que ela irá armazenar, seguido do nome da variável e seu valor.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16237" y="10256766"/>
            <a:ext cx="8806563" cy="3347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b="true" sz="320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String no</a:t>
            </a:r>
            <a:r>
              <a:rPr lang="en-US" b="true" sz="320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me = "Hermione"; </a:t>
            </a:r>
            <a:r>
              <a:rPr lang="en-US" sz="32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String é para texto. </a:t>
            </a:r>
          </a:p>
          <a:p>
            <a:pPr algn="just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b="true" sz="320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int idade = 17;</a:t>
            </a:r>
            <a:r>
              <a:rPr lang="en-US" sz="32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int é para números inteiros.</a:t>
            </a:r>
          </a:p>
          <a:p>
            <a:pPr algn="just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b="true" sz="320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bool éBruxa = true;</a:t>
            </a:r>
            <a:r>
              <a:rPr lang="en-US" sz="32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bool (booleano) é para valores verdadeiro ou falso.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172020" y="14534602"/>
            <a:ext cx="347960" cy="396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b="true" sz="2399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05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16237" y="0"/>
            <a:ext cx="505926" cy="1615254"/>
            <a:chOff x="0" y="0"/>
            <a:chExt cx="128201" cy="40930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8201" cy="409303"/>
            </a:xfrm>
            <a:custGeom>
              <a:avLst/>
              <a:gdLst/>
              <a:ahLst/>
              <a:cxnLst/>
              <a:rect r="r" b="b" t="t" l="l"/>
              <a:pathLst>
                <a:path h="409303" w="128201">
                  <a:moveTo>
                    <a:pt x="0" y="0"/>
                  </a:moveTo>
                  <a:lnTo>
                    <a:pt x="128201" y="0"/>
                  </a:lnTo>
                  <a:lnTo>
                    <a:pt x="128201" y="409303"/>
                  </a:lnTo>
                  <a:lnTo>
                    <a:pt x="0" y="409303"/>
                  </a:lnTo>
                  <a:close/>
                </a:path>
              </a:pathLst>
            </a:custGeom>
            <a:gradFill rotWithShape="true">
              <a:gsLst>
                <a:gs pos="0">
                  <a:srgbClr val="574420">
                    <a:alpha val="100000"/>
                  </a:srgbClr>
                </a:gs>
                <a:gs pos="100000">
                  <a:srgbClr val="B28936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28201" cy="4569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69200" y="5302961"/>
            <a:ext cx="8553600" cy="3281435"/>
          </a:xfrm>
          <a:custGeom>
            <a:avLst/>
            <a:gdLst/>
            <a:ahLst/>
            <a:cxnLst/>
            <a:rect r="r" b="b" t="t" l="l"/>
            <a:pathLst>
              <a:path h="3281435" w="8553600">
                <a:moveTo>
                  <a:pt x="0" y="0"/>
                </a:moveTo>
                <a:lnTo>
                  <a:pt x="8553600" y="0"/>
                </a:lnTo>
                <a:lnTo>
                  <a:pt x="8553600" y="3281435"/>
                </a:lnTo>
                <a:lnTo>
                  <a:pt x="0" y="32814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4272" t="-51662" r="-12871" b="-48433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69200" y="2125716"/>
            <a:ext cx="8553600" cy="27857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As</a:t>
            </a:r>
            <a:r>
              <a:rPr lang="en-US" sz="32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condições são essenciais para que seus programas tomem decisões, assim como um bruxo escolhe qual feitiço usar dependendo da situação. O comando principal para isso é o if (se).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582353" y="794199"/>
            <a:ext cx="5821114" cy="821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19"/>
              </a:lnSpc>
              <a:spcBef>
                <a:spcPct val="0"/>
              </a:spcBef>
            </a:pPr>
            <a:r>
              <a:rPr lang="en-US" sz="480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F</a:t>
            </a:r>
            <a:r>
              <a:rPr lang="en-US" sz="480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eitiços de Sintaxe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69200" y="9579130"/>
            <a:ext cx="8553600" cy="4471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480"/>
              </a:lnSpc>
            </a:pPr>
            <a:r>
              <a:rPr lang="en-US" b="true" sz="320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if (éBruxa) { print("$no</a:t>
            </a:r>
            <a:r>
              <a:rPr lang="en-US" b="true" sz="320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me pode lançar feitiços."); }</a:t>
            </a:r>
            <a:r>
              <a:rPr lang="en-US" sz="32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→ Esta linha de código verifica uma condição: se a variável éBruxa for true.</a:t>
            </a:r>
          </a:p>
          <a:p>
            <a:pPr algn="just">
              <a:lnSpc>
                <a:spcPts val="4480"/>
              </a:lnSpc>
            </a:pPr>
          </a:p>
          <a:p>
            <a:pPr algn="just"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Se a condição dentro dos parênteses () for verdadeira, o código dentro das chaves {} será executado.</a:t>
            </a:r>
          </a:p>
          <a:p>
            <a:pPr algn="just">
              <a:lnSpc>
                <a:spcPts val="4480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5172020" y="14534602"/>
            <a:ext cx="347960" cy="396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b="true" sz="2399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06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16237" y="0"/>
            <a:ext cx="505926" cy="1615254"/>
            <a:chOff x="0" y="0"/>
            <a:chExt cx="128201" cy="40930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8201" cy="409303"/>
            </a:xfrm>
            <a:custGeom>
              <a:avLst/>
              <a:gdLst/>
              <a:ahLst/>
              <a:cxnLst/>
              <a:rect r="r" b="b" t="t" l="l"/>
              <a:pathLst>
                <a:path h="409303" w="128201">
                  <a:moveTo>
                    <a:pt x="0" y="0"/>
                  </a:moveTo>
                  <a:lnTo>
                    <a:pt x="128201" y="0"/>
                  </a:lnTo>
                  <a:lnTo>
                    <a:pt x="128201" y="409303"/>
                  </a:lnTo>
                  <a:lnTo>
                    <a:pt x="0" y="409303"/>
                  </a:lnTo>
                  <a:close/>
                </a:path>
              </a:pathLst>
            </a:custGeom>
            <a:gradFill rotWithShape="true">
              <a:gsLst>
                <a:gs pos="0">
                  <a:srgbClr val="574420">
                    <a:alpha val="100000"/>
                  </a:srgbClr>
                </a:gs>
                <a:gs pos="100000">
                  <a:srgbClr val="B28936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28201" cy="4569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69200" y="5864936"/>
            <a:ext cx="8553600" cy="3324881"/>
          </a:xfrm>
          <a:custGeom>
            <a:avLst/>
            <a:gdLst/>
            <a:ahLst/>
            <a:cxnLst/>
            <a:rect r="r" b="b" t="t" l="l"/>
            <a:pathLst>
              <a:path h="3324881" w="8553600">
                <a:moveTo>
                  <a:pt x="0" y="0"/>
                </a:moveTo>
                <a:lnTo>
                  <a:pt x="8553600" y="0"/>
                </a:lnTo>
                <a:lnTo>
                  <a:pt x="8553600" y="3324881"/>
                </a:lnTo>
                <a:lnTo>
                  <a:pt x="0" y="332488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4086" t="-46593" r="-11403" b="-48318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69200" y="2125716"/>
            <a:ext cx="8553600" cy="3347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Os</a:t>
            </a:r>
            <a:r>
              <a:rPr lang="en-US" sz="32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 laços (ou loops) são "feitiços" poderosos para automatizar tarefas repetitivas. Em vez de escrever o mesmo código várias vezes, você pode usar um laço para executá-lo repetidamente até que uma condição seja satisfeita. O for é um dos laços mais comuns.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582353" y="794199"/>
            <a:ext cx="5821114" cy="821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19"/>
              </a:lnSpc>
              <a:spcBef>
                <a:spcPct val="0"/>
              </a:spcBef>
            </a:pPr>
            <a:r>
              <a:rPr lang="en-US" sz="480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F</a:t>
            </a:r>
            <a:r>
              <a:rPr lang="en-US" sz="480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eitiços de Sintaxe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69200" y="9523192"/>
            <a:ext cx="8553600" cy="55956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480"/>
              </a:lnSpc>
            </a:pPr>
            <a:r>
              <a:rPr lang="en-US" sz="32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Este </a:t>
            </a:r>
            <a:r>
              <a:rPr lang="en-US" b="true" sz="320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for </a:t>
            </a:r>
            <a:r>
              <a:rPr lang="en-US" sz="32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é u</a:t>
            </a:r>
            <a:r>
              <a:rPr lang="en-US" sz="32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 laço de repetição que executa um bloco de código várias vezes. Ele tem três partes essenciais, separadas por ponto e vírgula:</a:t>
            </a:r>
          </a:p>
          <a:p>
            <a:pPr algn="just">
              <a:lnSpc>
                <a:spcPts val="4480"/>
              </a:lnSpc>
            </a:pPr>
          </a:p>
          <a:p>
            <a:pPr algn="just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b="true" sz="320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int i = 0</a:t>
            </a:r>
            <a:r>
              <a:rPr lang="en-US" sz="32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;: Começa o contador i em zero.</a:t>
            </a:r>
          </a:p>
          <a:p>
            <a:pPr algn="just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b="true" sz="320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i &lt; 3;</a:t>
            </a:r>
            <a:r>
              <a:rPr lang="en-US" sz="32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: O laço continua enquanto i for menor que 3.</a:t>
            </a:r>
          </a:p>
          <a:p>
            <a:pPr algn="just" marL="690881" indent="-345440" lvl="1">
              <a:lnSpc>
                <a:spcPts val="4480"/>
              </a:lnSpc>
              <a:buFont typeface="Arial"/>
              <a:buChar char="•"/>
            </a:pPr>
            <a:r>
              <a:rPr lang="en-US" b="true" sz="3200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i++;</a:t>
            </a:r>
            <a:r>
              <a:rPr lang="en-US" sz="32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: A cada volta, i aumenta em 1.</a:t>
            </a:r>
          </a:p>
          <a:p>
            <a:pPr algn="just">
              <a:lnSpc>
                <a:spcPts val="4480"/>
              </a:lnSpc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5172020" y="14534602"/>
            <a:ext cx="347960" cy="396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b="true" sz="2399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07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198782" y="392925"/>
            <a:ext cx="4294436" cy="530479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2559"/>
              </a:lnSpc>
            </a:pPr>
            <a:r>
              <a:rPr lang="en-US" sz="30399" b="true">
                <a:solidFill>
                  <a:srgbClr val="FFFFFF"/>
                </a:solidFill>
                <a:latin typeface="Arimo Bold"/>
                <a:ea typeface="Arimo Bold"/>
                <a:cs typeface="Arimo Bold"/>
                <a:sym typeface="Arimo Bold"/>
              </a:rPr>
              <a:t>03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069200" y="8329570"/>
            <a:ext cx="8553600" cy="208030"/>
            <a:chOff x="0" y="0"/>
            <a:chExt cx="2167467" cy="5271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167467" cy="52714"/>
            </a:xfrm>
            <a:custGeom>
              <a:avLst/>
              <a:gdLst/>
              <a:ahLst/>
              <a:cxnLst/>
              <a:rect r="r" b="b" t="t" l="l"/>
              <a:pathLst>
                <a:path h="52714" w="2167467">
                  <a:moveTo>
                    <a:pt x="0" y="0"/>
                  </a:moveTo>
                  <a:lnTo>
                    <a:pt x="2167467" y="0"/>
                  </a:lnTo>
                  <a:lnTo>
                    <a:pt x="2167467" y="52714"/>
                  </a:lnTo>
                  <a:lnTo>
                    <a:pt x="0" y="52714"/>
                  </a:lnTo>
                  <a:close/>
                </a:path>
              </a:pathLst>
            </a:custGeom>
            <a:gradFill rotWithShape="true">
              <a:gsLst>
                <a:gs pos="0">
                  <a:srgbClr val="574420">
                    <a:alpha val="100000"/>
                  </a:srgbClr>
                </a:gs>
                <a:gs pos="100000">
                  <a:srgbClr val="B28936">
                    <a:alpha val="100000"/>
                  </a:srgbClr>
                </a:gs>
              </a:gsLst>
              <a:lin ang="0"/>
            </a:gradFill>
            <a:ln w="5715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47625"/>
              <a:ext cx="2167467" cy="10033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58931" y="5657050"/>
            <a:ext cx="10374137" cy="2503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080"/>
              </a:lnSpc>
              <a:spcBef>
                <a:spcPct val="0"/>
              </a:spcBef>
            </a:pPr>
            <a:r>
              <a:rPr lang="en-US" b="true" sz="72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Capí</a:t>
            </a:r>
            <a:r>
              <a:rPr lang="en-US" b="true" sz="7200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tulo III – A Invocação dos Widgets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662879" y="10411975"/>
            <a:ext cx="1366242" cy="23215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039"/>
              </a:lnSpc>
              <a:spcBef>
                <a:spcPct val="0"/>
              </a:spcBef>
            </a:pPr>
            <a:r>
              <a:rPr lang="en-US" b="true" sz="13599">
                <a:solidFill>
                  <a:srgbClr val="FFFFFF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🜂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69200" y="8632850"/>
            <a:ext cx="8553600" cy="2089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Cri</a:t>
            </a:r>
            <a:r>
              <a:rPr lang="en-US" sz="3999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aturas vivas que habitam a interface, moldadas pela vontade do conjurador.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816237" y="0"/>
            <a:ext cx="505926" cy="1615254"/>
            <a:chOff x="0" y="0"/>
            <a:chExt cx="128201" cy="40930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28201" cy="409303"/>
            </a:xfrm>
            <a:custGeom>
              <a:avLst/>
              <a:gdLst/>
              <a:ahLst/>
              <a:cxnLst/>
              <a:rect r="r" b="b" t="t" l="l"/>
              <a:pathLst>
                <a:path h="409303" w="128201">
                  <a:moveTo>
                    <a:pt x="0" y="0"/>
                  </a:moveTo>
                  <a:lnTo>
                    <a:pt x="128201" y="0"/>
                  </a:lnTo>
                  <a:lnTo>
                    <a:pt x="128201" y="409303"/>
                  </a:lnTo>
                  <a:lnTo>
                    <a:pt x="0" y="409303"/>
                  </a:lnTo>
                  <a:close/>
                </a:path>
              </a:pathLst>
            </a:custGeom>
            <a:gradFill rotWithShape="true">
              <a:gsLst>
                <a:gs pos="0">
                  <a:srgbClr val="574420">
                    <a:alpha val="100000"/>
                  </a:srgbClr>
                </a:gs>
                <a:gs pos="100000">
                  <a:srgbClr val="B28936">
                    <a:alpha val="100000"/>
                  </a:srgbClr>
                </a:gs>
              </a:gsLst>
              <a:lin ang="0"/>
            </a:gradFill>
            <a:ln cap="sq">
              <a:noFill/>
              <a:prstDash val="solid"/>
              <a:miter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128201" cy="45692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00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1069200" y="4735699"/>
            <a:ext cx="8553600" cy="4529793"/>
          </a:xfrm>
          <a:custGeom>
            <a:avLst/>
            <a:gdLst/>
            <a:ahLst/>
            <a:cxnLst/>
            <a:rect r="r" b="b" t="t" l="l"/>
            <a:pathLst>
              <a:path h="4529793" w="8553600">
                <a:moveTo>
                  <a:pt x="0" y="0"/>
                </a:moveTo>
                <a:lnTo>
                  <a:pt x="8553600" y="0"/>
                </a:lnTo>
                <a:lnTo>
                  <a:pt x="8553600" y="4529792"/>
                </a:lnTo>
                <a:lnTo>
                  <a:pt x="0" y="452979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3415" t="-22799" r="-12074" b="-20266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069200" y="9296016"/>
            <a:ext cx="8553600" cy="5272399"/>
          </a:xfrm>
          <a:custGeom>
            <a:avLst/>
            <a:gdLst/>
            <a:ahLst/>
            <a:cxnLst/>
            <a:rect r="r" b="b" t="t" l="l"/>
            <a:pathLst>
              <a:path h="5272399" w="8553600">
                <a:moveTo>
                  <a:pt x="0" y="0"/>
                </a:moveTo>
                <a:lnTo>
                  <a:pt x="8553600" y="0"/>
                </a:lnTo>
                <a:lnTo>
                  <a:pt x="8553600" y="5272399"/>
                </a:lnTo>
                <a:lnTo>
                  <a:pt x="0" y="527239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4086" t="-12033" r="-11403" b="-10882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601700" y="794199"/>
            <a:ext cx="7848600" cy="8210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19"/>
              </a:lnSpc>
              <a:spcBef>
                <a:spcPct val="0"/>
              </a:spcBef>
            </a:pPr>
            <a:r>
              <a:rPr lang="en-US" sz="480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A</a:t>
            </a:r>
            <a:r>
              <a:rPr lang="en-US" sz="4800">
                <a:solidFill>
                  <a:srgbClr val="000000"/>
                </a:solidFill>
                <a:latin typeface="League Spartan"/>
                <a:ea typeface="League Spartan"/>
                <a:cs typeface="League Spartan"/>
                <a:sym typeface="League Spartan"/>
              </a:rPr>
              <a:t> Invocação dos Widgets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69200" y="2125716"/>
            <a:ext cx="8553600" cy="2223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480"/>
              </a:lnSpc>
              <a:spcBef>
                <a:spcPct val="0"/>
              </a:spcBef>
            </a:pPr>
            <a:r>
              <a:rPr lang="en-US" sz="32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W</a:t>
            </a:r>
            <a:r>
              <a:rPr lang="en-US" sz="32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idgets são os blocos de construção das interfaces no Flutter, framework que usa Dart. Eles podem ser visuais (como botões) ou estruturais (como colunas e linhas).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5172020" y="14534602"/>
            <a:ext cx="347960" cy="3962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  <a:spcBef>
                <a:spcPct val="0"/>
              </a:spcBef>
            </a:pPr>
            <a:r>
              <a:rPr lang="en-US" b="true" sz="2399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09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DAGo4daFBJ0</dc:identifier>
  <dcterms:modified xsi:type="dcterms:W3CDTF">2011-08-01T06:04:30Z</dcterms:modified>
  <cp:revision>1</cp:revision>
  <dc:title>01</dc:title>
</cp:coreProperties>
</file>

<file path=docProps/thumbnail.jpeg>
</file>